
<file path=[Content_Types].xml><?xml version="1.0" encoding="utf-8"?>
<Types xmlns="http://schemas.openxmlformats.org/package/2006/content-types">
  <Default Extension="xml" ContentType="application/xml"/>
  <Default Extension="wav" ContentType="audio/wav"/>
  <Default Extension="jpeg" ContentType="image/jpeg"/>
  <Default Extension="jpg" ContentType="image/jpeg"/>
  <Default Extension="mp4" ContentType="video/unknown"/>
  <Default Extension="emf" ContentType="image/x-emf"/>
  <Default Extension="rels" ContentType="application/vnd.openxmlformats-package.relationships+xml"/>
  <Default Extension="mov" ContentType="video/unknown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9" r:id="rId2"/>
    <p:sldId id="260" r:id="rId3"/>
    <p:sldId id="290" r:id="rId4"/>
    <p:sldId id="291" r:id="rId5"/>
    <p:sldId id="261" r:id="rId6"/>
    <p:sldId id="262" r:id="rId7"/>
    <p:sldId id="264" r:id="rId8"/>
    <p:sldId id="263" r:id="rId9"/>
    <p:sldId id="265" r:id="rId10"/>
    <p:sldId id="266" r:id="rId11"/>
    <p:sldId id="258" r:id="rId12"/>
    <p:sldId id="288" r:id="rId13"/>
    <p:sldId id="272" r:id="rId14"/>
    <p:sldId id="273" r:id="rId15"/>
    <p:sldId id="271" r:id="rId16"/>
    <p:sldId id="257" r:id="rId17"/>
    <p:sldId id="287" r:id="rId18"/>
    <p:sldId id="279" r:id="rId19"/>
    <p:sldId id="268" r:id="rId20"/>
    <p:sldId id="269" r:id="rId21"/>
    <p:sldId id="275" r:id="rId22"/>
    <p:sldId id="274" r:id="rId23"/>
    <p:sldId id="270" r:id="rId24"/>
    <p:sldId id="282" r:id="rId25"/>
    <p:sldId id="256" r:id="rId26"/>
    <p:sldId id="283" r:id="rId27"/>
    <p:sldId id="280" r:id="rId28"/>
    <p:sldId id="293" r:id="rId29"/>
    <p:sldId id="284" r:id="rId30"/>
    <p:sldId id="276" r:id="rId31"/>
    <p:sldId id="277" r:id="rId32"/>
    <p:sldId id="292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004B86"/>
    <a:srgbClr val="CC006A"/>
    <a:srgbClr val="51AD6A"/>
    <a:srgbClr val="023B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25" autoAdjust="0"/>
    <p:restoredTop sz="77994" autoAdjust="0"/>
  </p:normalViewPr>
  <p:slideViewPr>
    <p:cSldViewPr snapToGrid="0" snapToObjects="1">
      <p:cViewPr>
        <p:scale>
          <a:sx n="85" d="100"/>
          <a:sy n="85" d="100"/>
        </p:scale>
        <p:origin x="-712" y="6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33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handoutMaster" Target="handoutMasters/handout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D67D2-922C-C440-8C13-A5046D531943}" type="datetimeFigureOut">
              <a:rPr lang="en-US" smtClean="0"/>
              <a:t>17/09/2014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1C24AA-B057-8B45-8428-0F7BEA0C11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923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35142F-1E5C-FB4F-8002-D0D0F8C1D78D}" type="datetimeFigureOut">
              <a:rPr lang="en-US" smtClean="0"/>
              <a:t>17/09/2014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E79C8-CE30-1A48-BB7F-D5B9AAEB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78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My presentation will reflect on 3 of my own projects that incorporate student learning and collaboration, and community engagement. I will focus on delivery and assessment, student experience, community responses, and working within the </a:t>
            </a:r>
            <a:r>
              <a:rPr lang="en-US" dirty="0" err="1" smtClean="0"/>
              <a:t>organisational</a:t>
            </a:r>
            <a:r>
              <a:rPr lang="en-US" dirty="0" smtClean="0"/>
              <a:t> requirements of TAFENSW.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E79C8-CE30-1A48-BB7F-D5B9AAEB20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892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Feedback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E79C8-CE30-1A48-BB7F-D5B9AAEB20E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806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i="1" dirty="0" smtClean="0"/>
              <a:t>Purpose:</a:t>
            </a:r>
          </a:p>
          <a:p>
            <a:r>
              <a:rPr lang="en-US" sz="1200" dirty="0" smtClean="0"/>
              <a:t>to create an on-campus industry environment for </a:t>
            </a:r>
            <a:br>
              <a:rPr lang="en-US" sz="1200" dirty="0" smtClean="0"/>
            </a:br>
            <a:r>
              <a:rPr lang="en-US" sz="1200" dirty="0" smtClean="0"/>
              <a:t>students to gain a more authentically professional experience;</a:t>
            </a:r>
          </a:p>
          <a:p>
            <a:r>
              <a:rPr lang="en-US" sz="1200" dirty="0" smtClean="0"/>
              <a:t>to respond to customer needs and forge links with industry;</a:t>
            </a:r>
          </a:p>
          <a:p>
            <a:r>
              <a:rPr lang="en-US" sz="1200" dirty="0" smtClean="0"/>
              <a:t>to enable students to apply a range of skills, across subject demarcations to actual projects;</a:t>
            </a:r>
          </a:p>
          <a:p>
            <a:r>
              <a:rPr lang="en-US" sz="1200" dirty="0" smtClean="0"/>
              <a:t>to promote and </a:t>
            </a:r>
            <a:r>
              <a:rPr lang="en-US" sz="1200" dirty="0" err="1" smtClean="0"/>
              <a:t>utilise</a:t>
            </a:r>
            <a:r>
              <a:rPr lang="en-US" sz="1200" dirty="0" smtClean="0"/>
              <a:t> the design department and its resources more broadly within NSI.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E79C8-CE30-1A48-BB7F-D5B9AAEB20E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8664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i="1" dirty="0" smtClean="0"/>
              <a:t>Purpose:</a:t>
            </a:r>
          </a:p>
          <a:p>
            <a:r>
              <a:rPr lang="en-US" sz="1200" dirty="0" smtClean="0"/>
              <a:t>to create an on-campus industry environment for </a:t>
            </a:r>
            <a:br>
              <a:rPr lang="en-US" sz="1200" dirty="0" smtClean="0"/>
            </a:br>
            <a:r>
              <a:rPr lang="en-US" sz="1200" dirty="0" smtClean="0"/>
              <a:t>students to gain a more authentically professional experience;</a:t>
            </a:r>
          </a:p>
          <a:p>
            <a:r>
              <a:rPr lang="en-US" sz="1200" dirty="0" smtClean="0"/>
              <a:t>to respond to customer needs and forge links with industry;</a:t>
            </a:r>
          </a:p>
          <a:p>
            <a:r>
              <a:rPr lang="en-US" sz="1200" dirty="0" smtClean="0"/>
              <a:t>to enable students to apply a range of skills, across subject demarcations to actual projects;</a:t>
            </a:r>
          </a:p>
          <a:p>
            <a:r>
              <a:rPr lang="en-US" sz="1200" dirty="0" smtClean="0"/>
              <a:t>to promote and </a:t>
            </a:r>
            <a:r>
              <a:rPr lang="en-US" sz="1200" dirty="0" err="1" smtClean="0"/>
              <a:t>utilise</a:t>
            </a:r>
            <a:r>
              <a:rPr lang="en-US" sz="1200" dirty="0" smtClean="0"/>
              <a:t> the design department and its resources more broadly within NSI.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E79C8-CE30-1A48-BB7F-D5B9AAEB20E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8664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Selection</a:t>
            </a:r>
            <a:r>
              <a:rPr lang="en-US" baseline="0" dirty="0" smtClean="0"/>
              <a:t> of projects undertaken in the White Room by students.</a:t>
            </a:r>
          </a:p>
          <a:p>
            <a:r>
              <a:rPr lang="en-US" baseline="0" dirty="0" smtClean="0"/>
              <a:t>Shows designs for in-house (studio, section), the College and Institute, and local </a:t>
            </a:r>
            <a:r>
              <a:rPr lang="en-US" baseline="0" dirty="0" err="1" smtClean="0"/>
              <a:t>organisations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E79C8-CE30-1A48-BB7F-D5B9AAEB20E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8286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Studio</a:t>
            </a:r>
            <a:r>
              <a:rPr lang="en-US" baseline="0" dirty="0" smtClean="0"/>
              <a:t> delivery and assessment schedule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E79C8-CE30-1A48-BB7F-D5B9AAEB20E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4051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table shows the distinction between classroom and studio in terms of delivery and assessment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E79C8-CE30-1A48-BB7F-D5B9AAEB20E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396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Student feedback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E79C8-CE30-1A48-BB7F-D5B9AAEB20E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3349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i="1" dirty="0" smtClean="0"/>
              <a:t>Purpose:</a:t>
            </a:r>
          </a:p>
          <a:p>
            <a:r>
              <a:rPr lang="en-US" sz="1200" dirty="0" smtClean="0"/>
              <a:t>to improve sustainable work practices in the community;</a:t>
            </a:r>
          </a:p>
          <a:p>
            <a:r>
              <a:rPr lang="en-US" sz="1200" dirty="0" smtClean="0"/>
              <a:t>to collaborate in partnership with associated </a:t>
            </a:r>
            <a:r>
              <a:rPr lang="en-US" sz="1200" dirty="0" err="1" smtClean="0"/>
              <a:t>organisations</a:t>
            </a:r>
            <a:r>
              <a:rPr lang="en-US" sz="1200" dirty="0" smtClean="0"/>
              <a:t>;</a:t>
            </a:r>
          </a:p>
          <a:p>
            <a:r>
              <a:rPr lang="en-US" sz="1200" dirty="0" smtClean="0"/>
              <a:t>to fulfill the </a:t>
            </a:r>
            <a:r>
              <a:rPr lang="en-US" sz="1200" dirty="0" err="1" smtClean="0"/>
              <a:t>organisational</a:t>
            </a:r>
            <a:r>
              <a:rPr lang="en-US" sz="1200" dirty="0" smtClean="0"/>
              <a:t> requirements for stakeholders;</a:t>
            </a:r>
          </a:p>
          <a:p>
            <a:r>
              <a:rPr lang="en-US" sz="1200" dirty="0" smtClean="0"/>
              <a:t>to develop an online course with commercial potential for Northern Sydney Institute.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E79C8-CE30-1A48-BB7F-D5B9AAEB20E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716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Warringah</a:t>
            </a:r>
            <a:r>
              <a:rPr lang="en-US" dirty="0" smtClean="0"/>
              <a:t> Council team and</a:t>
            </a:r>
          </a:p>
          <a:p>
            <a:r>
              <a:rPr lang="en-US" dirty="0" smtClean="0"/>
              <a:t>The NSI team.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E79C8-CE30-1A48-BB7F-D5B9AAEB20E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4417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Environmental planning and assessment act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E79C8-CE30-1A48-BB7F-D5B9AAEB20E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974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n-US" baseline="0" dirty="0" smtClean="0"/>
              <a:t> student assessment, an e-learning program, and an innovative learning space.</a:t>
            </a:r>
          </a:p>
          <a:p>
            <a:endParaRPr lang="en-US" baseline="0" dirty="0" smtClean="0"/>
          </a:p>
          <a:p>
            <a:r>
              <a:rPr lang="en-US" sz="1200" i="1" dirty="0" smtClean="0">
                <a:latin typeface="+mn-lt"/>
                <a:cs typeface="Calibri"/>
              </a:rPr>
              <a:t>A student assessment:</a:t>
            </a:r>
            <a:br>
              <a:rPr lang="en-US" sz="1200" i="1" dirty="0" smtClean="0">
                <a:latin typeface="+mn-lt"/>
                <a:cs typeface="Calibri"/>
              </a:rPr>
            </a:br>
            <a:r>
              <a:rPr lang="en-US" sz="1200" dirty="0" smtClean="0">
                <a:latin typeface="+mn-lt"/>
                <a:cs typeface="Calibri"/>
              </a:rPr>
              <a:t>Class pitch to </a:t>
            </a:r>
            <a:r>
              <a:rPr lang="en-US" sz="1200" baseline="0" dirty="0" smtClean="0">
                <a:latin typeface="+mn-lt"/>
                <a:cs typeface="Calibri"/>
              </a:rPr>
              <a:t>Hornsby Shire Council</a:t>
            </a:r>
          </a:p>
          <a:p>
            <a:r>
              <a:rPr lang="en-US" sz="1200" dirty="0" smtClean="0">
                <a:latin typeface="+mn-lt"/>
                <a:cs typeface="Calibri"/>
              </a:rPr>
              <a:t>Facilitator and creative director</a:t>
            </a:r>
          </a:p>
          <a:p>
            <a:endParaRPr lang="en-US" sz="1200" baseline="0" dirty="0" smtClean="0">
              <a:latin typeface="+mn-lt"/>
              <a:cs typeface="Calibri"/>
            </a:endParaRPr>
          </a:p>
          <a:p>
            <a:pPr algn="l"/>
            <a:r>
              <a:rPr lang="en-US" sz="1200" i="1" dirty="0" smtClean="0">
                <a:latin typeface="+mn-lt"/>
                <a:cs typeface="Calibri"/>
              </a:rPr>
              <a:t>An e-learning program:</a:t>
            </a:r>
            <a:br>
              <a:rPr lang="en-US" sz="1200" i="1" dirty="0" smtClean="0">
                <a:latin typeface="+mn-lt"/>
                <a:cs typeface="Calibri"/>
              </a:rPr>
            </a:br>
            <a:r>
              <a:rPr lang="en-US" sz="1200" baseline="0" dirty="0" smtClean="0">
                <a:latin typeface="+mn-lt"/>
                <a:cs typeface="Calibri"/>
              </a:rPr>
              <a:t>NSI project </a:t>
            </a:r>
            <a:r>
              <a:rPr lang="en-US" sz="1200" dirty="0" smtClean="0">
                <a:latin typeface="+mn-lt"/>
                <a:cs typeface="Calibri"/>
              </a:rPr>
              <a:t>with</a:t>
            </a:r>
            <a:r>
              <a:rPr lang="en-US" sz="1200" baseline="0" dirty="0" smtClean="0">
                <a:latin typeface="+mn-lt"/>
                <a:cs typeface="Calibri"/>
              </a:rPr>
              <a:t> </a:t>
            </a:r>
            <a:r>
              <a:rPr lang="en-US" sz="1200" baseline="0" dirty="0" err="1" smtClean="0">
                <a:latin typeface="+mn-lt"/>
                <a:cs typeface="Calibri"/>
              </a:rPr>
              <a:t>Warringah</a:t>
            </a:r>
            <a:r>
              <a:rPr lang="en-US" sz="1200" baseline="0" dirty="0" smtClean="0">
                <a:latin typeface="+mn-lt"/>
                <a:cs typeface="Calibri"/>
              </a:rPr>
              <a:t> Council</a:t>
            </a:r>
          </a:p>
          <a:p>
            <a:pPr algn="l"/>
            <a:r>
              <a:rPr lang="en-US" sz="1200" baseline="0" dirty="0" smtClean="0">
                <a:latin typeface="+mn-lt"/>
                <a:cs typeface="Calibri"/>
              </a:rPr>
              <a:t>Program development and instructional design</a:t>
            </a:r>
          </a:p>
          <a:p>
            <a:pPr algn="l"/>
            <a:endParaRPr lang="en-US" sz="1200" baseline="0" dirty="0" smtClean="0">
              <a:latin typeface="+mn-lt"/>
              <a:cs typeface="Calibri"/>
            </a:endParaRPr>
          </a:p>
          <a:p>
            <a:pPr algn="l"/>
            <a:r>
              <a:rPr lang="en-US" sz="1200" i="1" baseline="0" dirty="0" smtClean="0">
                <a:latin typeface="+mn-lt"/>
                <a:cs typeface="Calibri"/>
              </a:rPr>
              <a:t>An</a:t>
            </a:r>
            <a:r>
              <a:rPr lang="en-US" sz="1200" i="1" dirty="0" smtClean="0">
                <a:latin typeface="+mn-lt"/>
                <a:cs typeface="Calibri"/>
              </a:rPr>
              <a:t> innovative learning space:</a:t>
            </a:r>
          </a:p>
          <a:p>
            <a:pPr algn="l"/>
            <a:r>
              <a:rPr lang="en-US" sz="1200" dirty="0" smtClean="0">
                <a:latin typeface="+mn-lt"/>
                <a:cs typeface="Calibri"/>
              </a:rPr>
              <a:t>Hornsby</a:t>
            </a:r>
            <a:r>
              <a:rPr lang="en-US" sz="1200" baseline="0" dirty="0" smtClean="0">
                <a:latin typeface="+mn-lt"/>
                <a:cs typeface="Calibri"/>
              </a:rPr>
              <a:t> campus simulated </a:t>
            </a:r>
            <a:r>
              <a:rPr lang="en-US" sz="1200" dirty="0" smtClean="0">
                <a:latin typeface="+mn-lt"/>
                <a:cs typeface="Calibri"/>
              </a:rPr>
              <a:t>workplace</a:t>
            </a:r>
            <a:endParaRPr lang="en-US" sz="1200" baseline="0" dirty="0" smtClean="0">
              <a:latin typeface="+mn-lt"/>
              <a:cs typeface="Calibri"/>
            </a:endParaRPr>
          </a:p>
          <a:p>
            <a:pPr algn="l"/>
            <a:r>
              <a:rPr lang="en-US" sz="1200" baseline="0" dirty="0" smtClean="0">
                <a:latin typeface="+mn-lt"/>
                <a:cs typeface="Calibri"/>
              </a:rPr>
              <a:t>Studio manager and team </a:t>
            </a:r>
            <a:r>
              <a:rPr lang="en-US" sz="1200" baseline="0" dirty="0" err="1" smtClean="0">
                <a:latin typeface="+mn-lt"/>
                <a:cs typeface="Calibri"/>
              </a:rPr>
              <a:t>co-ordinator</a:t>
            </a:r>
            <a:endParaRPr lang="en-US" sz="1200" baseline="0" dirty="0" smtClean="0">
              <a:latin typeface="+mn-lt"/>
              <a:cs typeface="Calibri"/>
            </a:endParaRPr>
          </a:p>
          <a:p>
            <a:pPr algn="l"/>
            <a:endParaRPr lang="en-US" sz="1200" baseline="0" dirty="0" smtClean="0">
              <a:latin typeface="+mn-lt"/>
              <a:cs typeface="Calibri"/>
            </a:endParaRPr>
          </a:p>
          <a:p>
            <a:pPr algn="l"/>
            <a:endParaRPr lang="en-US" sz="1200" baseline="0" dirty="0" smtClean="0">
              <a:latin typeface="+mn-lt"/>
              <a:cs typeface="Calibri"/>
            </a:endParaRP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E79C8-CE30-1A48-BB7F-D5B9AAEB20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8706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Happy students just completed their course.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E79C8-CE30-1A48-BB7F-D5B9AAEB20E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592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dirty="0" smtClean="0"/>
              <a:t>sustainability</a:t>
            </a:r>
          </a:p>
          <a:p>
            <a:pPr marL="0" indent="0">
              <a:buNone/>
            </a:pPr>
            <a:r>
              <a:rPr lang="en-US" sz="1200" dirty="0" err="1" smtClean="0"/>
              <a:t>colours</a:t>
            </a:r>
            <a:endParaRPr lang="en-US" sz="1200" dirty="0" smtClean="0"/>
          </a:p>
          <a:p>
            <a:pPr marL="0" indent="0">
              <a:buNone/>
            </a:pPr>
            <a:r>
              <a:rPr lang="en-US" sz="1200" dirty="0" smtClean="0"/>
              <a:t>learning</a:t>
            </a:r>
          </a:p>
          <a:p>
            <a:pPr marL="0" indent="0">
              <a:buNone/>
            </a:pPr>
            <a:r>
              <a:rPr lang="en-US" sz="1200" dirty="0" smtClean="0"/>
              <a:t>collaboration</a:t>
            </a:r>
          </a:p>
          <a:p>
            <a:pPr marL="0" indent="0">
              <a:buNone/>
            </a:pPr>
            <a:r>
              <a:rPr lang="en-US" sz="1200" dirty="0" smtClean="0"/>
              <a:t>community</a:t>
            </a:r>
          </a:p>
          <a:p>
            <a:pPr marL="0" indent="0">
              <a:buNone/>
            </a:pPr>
            <a:r>
              <a:rPr lang="en-US" sz="1200" dirty="0" smtClean="0"/>
              <a:t>creativity</a:t>
            </a:r>
          </a:p>
          <a:p>
            <a:pPr marL="0" indent="0">
              <a:buNone/>
            </a:pPr>
            <a:r>
              <a:rPr lang="en-US" sz="1200" dirty="0" smtClean="0"/>
              <a:t>design</a:t>
            </a:r>
          </a:p>
          <a:p>
            <a:pPr marL="0" indent="0">
              <a:buNone/>
            </a:pPr>
            <a:r>
              <a:rPr lang="en-US" sz="1200" dirty="0" smtClean="0"/>
              <a:t>systems</a:t>
            </a:r>
          </a:p>
          <a:p>
            <a:pPr marL="0" indent="0">
              <a:buNone/>
            </a:pPr>
            <a:r>
              <a:rPr lang="en-US" sz="1200" dirty="0" smtClean="0"/>
              <a:t>usability</a:t>
            </a:r>
          </a:p>
          <a:p>
            <a:pPr marL="0" indent="0">
              <a:buNone/>
            </a:pPr>
            <a:r>
              <a:rPr lang="en-US" sz="1200" dirty="0" smtClean="0"/>
              <a:t>action learning</a:t>
            </a:r>
          </a:p>
          <a:p>
            <a:pPr marL="0" indent="0">
              <a:buNone/>
            </a:pPr>
            <a:r>
              <a:rPr lang="en-US" sz="1200" dirty="0" smtClean="0"/>
              <a:t>society</a:t>
            </a:r>
          </a:p>
          <a:p>
            <a:pPr marL="0" indent="0">
              <a:buNone/>
            </a:pPr>
            <a:r>
              <a:rPr lang="en-US" sz="1200" dirty="0" smtClean="0"/>
              <a:t>industry</a:t>
            </a:r>
          </a:p>
          <a:p>
            <a:pPr marL="0" indent="0">
              <a:buNone/>
            </a:pPr>
            <a:r>
              <a:rPr lang="en-US" sz="1200" dirty="0" smtClean="0"/>
              <a:t>reflection</a:t>
            </a:r>
          </a:p>
          <a:p>
            <a:pPr marL="0" indent="0">
              <a:buNone/>
            </a:pPr>
            <a:r>
              <a:rPr lang="en-US" sz="1200" dirty="0" smtClean="0"/>
              <a:t>marketing</a:t>
            </a:r>
          </a:p>
          <a:p>
            <a:pPr marL="0" indent="0">
              <a:buNone/>
            </a:pPr>
            <a:r>
              <a:rPr lang="en-US" sz="1200" dirty="0" smtClean="0"/>
              <a:t>branding</a:t>
            </a:r>
          </a:p>
          <a:p>
            <a:pPr marL="0" indent="0">
              <a:buNone/>
            </a:pPr>
            <a:r>
              <a:rPr lang="en-US" sz="1200" dirty="0" smtClean="0"/>
              <a:t>meaning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E79C8-CE30-1A48-BB7F-D5B9AAEB20E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75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Purpose</a:t>
            </a:r>
            <a:r>
              <a:rPr lang="en-US" sz="1200" baseline="0" dirty="0" smtClean="0"/>
              <a:t> </a:t>
            </a:r>
          </a:p>
          <a:p>
            <a:r>
              <a:rPr lang="en-US" sz="1200" dirty="0" smtClean="0"/>
              <a:t>to develop a collaborative approach to delivery and assessment;</a:t>
            </a:r>
          </a:p>
          <a:p>
            <a:r>
              <a:rPr lang="en-US" sz="1200" dirty="0" smtClean="0"/>
              <a:t>to engage with a local </a:t>
            </a:r>
            <a:r>
              <a:rPr lang="en-US" sz="1200" dirty="0" err="1" smtClean="0"/>
              <a:t>organisation</a:t>
            </a:r>
            <a:r>
              <a:rPr lang="en-US" sz="1200" dirty="0" smtClean="0"/>
              <a:t>;</a:t>
            </a:r>
          </a:p>
          <a:p>
            <a:r>
              <a:rPr lang="en-US" sz="1200" dirty="0" smtClean="0"/>
              <a:t>to produce meaningful work;</a:t>
            </a:r>
          </a:p>
          <a:p>
            <a:r>
              <a:rPr lang="en-US" sz="1200" dirty="0" smtClean="0"/>
              <a:t>to promote sustainability;</a:t>
            </a:r>
          </a:p>
          <a:p>
            <a:r>
              <a:rPr lang="en-US" sz="1200" dirty="0" smtClean="0"/>
              <a:t>to </a:t>
            </a:r>
            <a:r>
              <a:rPr lang="en-US" sz="1200" dirty="0" err="1" smtClean="0"/>
              <a:t>utilise</a:t>
            </a:r>
            <a:r>
              <a:rPr lang="en-US" sz="1200" dirty="0" smtClean="0"/>
              <a:t> available resources for social benefit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E79C8-CE30-1A48-BB7F-D5B9AAEB20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093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collaborative classroom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E79C8-CE30-1A48-BB7F-D5B9AAEB20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387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E79C8-CE30-1A48-BB7F-D5B9AAEB20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245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Here’s what the project looked like at presentation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E79C8-CE30-1A48-BB7F-D5B9AAEB20E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363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Students</a:t>
            </a:r>
            <a:r>
              <a:rPr lang="en-US" baseline="0" dirty="0" smtClean="0"/>
              <a:t> had to research their subject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E79C8-CE30-1A48-BB7F-D5B9AAEB20E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8507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Pitching to HSC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E79C8-CE30-1A48-BB7F-D5B9AAEB20E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472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C431D-F742-FC40-B11C-B1D0CA6C4896}" type="datetimeFigureOut">
              <a:rPr lang="en-US" smtClean="0"/>
              <a:t>17/09/2014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7F91E-F380-C84A-9797-69178861F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762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C431D-F742-FC40-B11C-B1D0CA6C4896}" type="datetimeFigureOut">
              <a:rPr lang="en-US" smtClean="0"/>
              <a:t>17/09/2014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7F91E-F380-C84A-9797-69178861F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041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C431D-F742-FC40-B11C-B1D0CA6C4896}" type="datetimeFigureOut">
              <a:rPr lang="en-US" smtClean="0"/>
              <a:t>17/09/2014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7F91E-F380-C84A-9797-69178861F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053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C431D-F742-FC40-B11C-B1D0CA6C4896}" type="datetimeFigureOut">
              <a:rPr lang="en-US" smtClean="0"/>
              <a:t>17/09/2014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7F91E-F380-C84A-9797-69178861F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817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C431D-F742-FC40-B11C-B1D0CA6C4896}" type="datetimeFigureOut">
              <a:rPr lang="en-US" smtClean="0"/>
              <a:t>17/09/2014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7F91E-F380-C84A-9797-69178861F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516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C431D-F742-FC40-B11C-B1D0CA6C4896}" type="datetimeFigureOut">
              <a:rPr lang="en-US" smtClean="0"/>
              <a:t>17/09/2014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7F91E-F380-C84A-9797-69178861F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665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C431D-F742-FC40-B11C-B1D0CA6C4896}" type="datetimeFigureOut">
              <a:rPr lang="en-US" smtClean="0"/>
              <a:t>17/09/2014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7F91E-F380-C84A-9797-69178861F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2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C431D-F742-FC40-B11C-B1D0CA6C4896}" type="datetimeFigureOut">
              <a:rPr lang="en-US" smtClean="0"/>
              <a:t>17/09/2014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7F91E-F380-C84A-9797-69178861F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449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C431D-F742-FC40-B11C-B1D0CA6C4896}" type="datetimeFigureOut">
              <a:rPr lang="en-US" smtClean="0"/>
              <a:t>17/09/2014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7F91E-F380-C84A-9797-69178861F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88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C431D-F742-FC40-B11C-B1D0CA6C4896}" type="datetimeFigureOut">
              <a:rPr lang="en-US" smtClean="0"/>
              <a:t>17/09/2014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7F91E-F380-C84A-9797-69178861F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047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C431D-F742-FC40-B11C-B1D0CA6C4896}" type="datetimeFigureOut">
              <a:rPr lang="en-US" smtClean="0"/>
              <a:t>17/09/2014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7F91E-F380-C84A-9797-69178861F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776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C431D-F742-FC40-B11C-B1D0CA6C4896}" type="datetimeFigureOut">
              <a:rPr lang="en-US" smtClean="0"/>
              <a:t>17/09/2014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7F91E-F380-C84A-9797-69178861F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8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1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3.xml"/><Relationship Id="rId5" Type="http://schemas.openxmlformats.org/officeDocument/2006/relationships/image" Target="../media/image12.png"/><Relationship Id="rId1" Type="http://schemas.microsoft.com/office/2007/relationships/media" Target="../media/media2.mov"/><Relationship Id="rId2" Type="http://schemas.openxmlformats.org/officeDocument/2006/relationships/video" Target="../media/media2.mo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4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gif"/><Relationship Id="rId3" Type="http://schemas.openxmlformats.org/officeDocument/2006/relationships/image" Target="../media/image23.gi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1" Type="http://schemas.microsoft.com/office/2007/relationships/media" Target="../media/media3.wav"/><Relationship Id="rId2" Type="http://schemas.openxmlformats.org/officeDocument/2006/relationships/audio" Target="../media/media3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7.png"/><Relationship Id="rId1" Type="http://schemas.microsoft.com/office/2007/relationships/media" Target="../media/media4.mp4"/><Relationship Id="rId2" Type="http://schemas.openxmlformats.org/officeDocument/2006/relationships/video" Target="../media/media4.mp4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1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2576" y="2406811"/>
            <a:ext cx="6578774" cy="253667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Student learning, collaboration and community engagement</a:t>
            </a:r>
          </a:p>
          <a:p>
            <a:endParaRPr lang="en-US" dirty="0"/>
          </a:p>
          <a:p>
            <a:endParaRPr lang="en-US" sz="1300" dirty="0" smtClean="0"/>
          </a:p>
          <a:p>
            <a:endParaRPr lang="en-US" sz="1300" dirty="0"/>
          </a:p>
          <a:p>
            <a:r>
              <a:rPr lang="en-US" sz="1300" dirty="0" smtClean="0"/>
              <a:t>Learning and Innovation Forum</a:t>
            </a:r>
          </a:p>
          <a:p>
            <a:r>
              <a:rPr lang="en-US" sz="1300" dirty="0" smtClean="0"/>
              <a:t>Northern Sydney Institute</a:t>
            </a:r>
          </a:p>
          <a:p>
            <a:r>
              <a:rPr lang="en-US" sz="1300" dirty="0" smtClean="0"/>
              <a:t>St </a:t>
            </a:r>
            <a:r>
              <a:rPr lang="en-US" sz="1300" dirty="0" err="1" smtClean="0"/>
              <a:t>Leonards</a:t>
            </a:r>
            <a:r>
              <a:rPr lang="en-US" sz="1300" dirty="0" smtClean="0"/>
              <a:t> Campus</a:t>
            </a:r>
          </a:p>
          <a:p>
            <a:r>
              <a:rPr lang="en-US" sz="1300" dirty="0" smtClean="0"/>
              <a:t>2014</a:t>
            </a:r>
          </a:p>
          <a:p>
            <a:r>
              <a:rPr lang="en-US" sz="1300" dirty="0" smtClean="0"/>
              <a:t>Jenny </a:t>
            </a:r>
            <a:r>
              <a:rPr lang="en-US" sz="1300" dirty="0" err="1" smtClean="0"/>
              <a:t>Shanley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4241190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uncil respons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000">
            <a:off x="1000043" y="577057"/>
            <a:ext cx="7331079" cy="5498310"/>
          </a:xfrm>
          <a:prstGeom prst="rect">
            <a:avLst/>
          </a:prstGeom>
          <a:effectLst>
            <a:outerShdw blurRad="523875" dist="685800" dir="2700000" sx="97000" sy="97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future green 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75" y="218678"/>
            <a:ext cx="1278012" cy="122918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82622" y="1219172"/>
            <a:ext cx="1144308" cy="1015663"/>
          </a:xfrm>
          <a:prstGeom prst="rect">
            <a:avLst/>
          </a:prstGeom>
          <a:noFill/>
          <a:scene3d>
            <a:camera prst="orthographicFront">
              <a:rot lat="0" lon="0" rev="3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/>
                <a:cs typeface="Times New Roman"/>
              </a:rPr>
              <a:t>“</a:t>
            </a:r>
            <a:endParaRPr lang="en-US" sz="6000" b="1" dirty="0">
              <a:solidFill>
                <a:schemeClr val="tx1">
                  <a:lumMod val="50000"/>
                  <a:lumOff val="50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 rot="10489130">
            <a:off x="7200539" y="4708751"/>
            <a:ext cx="1144308" cy="1015663"/>
          </a:xfrm>
          <a:prstGeom prst="rect">
            <a:avLst/>
          </a:prstGeom>
          <a:noFill/>
          <a:scene3d>
            <a:camera prst="orthographicFront">
              <a:rot lat="0" lon="0" rev="3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7F7F7F"/>
                </a:solidFill>
                <a:latin typeface="Times New Roman"/>
                <a:cs typeface="Times New Roman"/>
              </a:rPr>
              <a:t>“</a:t>
            </a:r>
            <a:endParaRPr lang="en-US" sz="6000" b="1" dirty="0">
              <a:solidFill>
                <a:srgbClr val="7F7F7F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2590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r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683" y="437287"/>
            <a:ext cx="2744911" cy="265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04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062" y="2053924"/>
            <a:ext cx="7891080" cy="43787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i="1" dirty="0" smtClean="0"/>
              <a:t>Purpose:</a:t>
            </a:r>
          </a:p>
          <a:p>
            <a:r>
              <a:rPr lang="en-US" sz="2400" dirty="0"/>
              <a:t>t</a:t>
            </a:r>
            <a:r>
              <a:rPr lang="en-US" sz="2400" dirty="0" smtClean="0"/>
              <a:t>o create </a:t>
            </a:r>
            <a:r>
              <a:rPr lang="en-US" sz="2400" dirty="0"/>
              <a:t>an on-campus industry environment for </a:t>
            </a:r>
            <a:br>
              <a:rPr lang="en-US" sz="2400" dirty="0"/>
            </a:br>
            <a:r>
              <a:rPr lang="en-US" sz="2400" dirty="0" smtClean="0"/>
              <a:t>students </a:t>
            </a:r>
            <a:r>
              <a:rPr lang="en-US" sz="2400" dirty="0"/>
              <a:t>to gain a more authentically professional experience</a:t>
            </a:r>
            <a:r>
              <a:rPr lang="en-US" sz="2400" dirty="0" smtClean="0"/>
              <a:t>;</a:t>
            </a:r>
          </a:p>
          <a:p>
            <a:r>
              <a:rPr lang="en-US" sz="2400" dirty="0"/>
              <a:t>t</a:t>
            </a:r>
            <a:r>
              <a:rPr lang="en-US" sz="2400" dirty="0" smtClean="0"/>
              <a:t>o respond </a:t>
            </a:r>
            <a:r>
              <a:rPr lang="en-US" sz="2400" dirty="0"/>
              <a:t>to customer needs and forge links with industry</a:t>
            </a:r>
            <a:r>
              <a:rPr lang="en-US" sz="2400" dirty="0" smtClean="0"/>
              <a:t>;</a:t>
            </a:r>
          </a:p>
          <a:p>
            <a:r>
              <a:rPr lang="en-US" sz="2400" dirty="0"/>
              <a:t>t</a:t>
            </a:r>
            <a:r>
              <a:rPr lang="en-US" sz="2400" dirty="0" smtClean="0"/>
              <a:t>o enable </a:t>
            </a:r>
            <a:r>
              <a:rPr lang="en-US" sz="2400" dirty="0"/>
              <a:t>students to apply a range of skills, across subject demarcations to actual projects</a:t>
            </a:r>
            <a:r>
              <a:rPr lang="en-US" sz="2400" dirty="0" smtClean="0"/>
              <a:t>;</a:t>
            </a:r>
          </a:p>
          <a:p>
            <a:r>
              <a:rPr lang="en-US" sz="2400" dirty="0"/>
              <a:t>t</a:t>
            </a:r>
            <a:r>
              <a:rPr lang="en-US" sz="2400" dirty="0" smtClean="0"/>
              <a:t>o promote </a:t>
            </a:r>
            <a:r>
              <a:rPr lang="en-US" sz="2400" dirty="0"/>
              <a:t>and </a:t>
            </a:r>
            <a:r>
              <a:rPr lang="en-US" sz="2400" dirty="0" err="1"/>
              <a:t>utilise</a:t>
            </a:r>
            <a:r>
              <a:rPr lang="en-US" sz="2400" dirty="0"/>
              <a:t> the design department and its resources more broadly within </a:t>
            </a:r>
            <a:r>
              <a:rPr lang="en-US" sz="2400" dirty="0" smtClean="0"/>
              <a:t>NSI.</a:t>
            </a:r>
            <a:endParaRPr lang="en-US" sz="2400" dirty="0"/>
          </a:p>
        </p:txBody>
      </p:sp>
      <p:pic>
        <p:nvPicPr>
          <p:cNvPr id="4" name="Picture 3" descr="wr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683" y="437287"/>
            <a:ext cx="2744911" cy="265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491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ebpage intro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88362" y="-343648"/>
            <a:ext cx="10032361" cy="752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625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inal2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654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r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16" y="97766"/>
            <a:ext cx="1711474" cy="1652603"/>
          </a:xfrm>
          <a:prstGeom prst="rect">
            <a:avLst/>
          </a:prstGeom>
        </p:spPr>
      </p:pic>
      <p:pic>
        <p:nvPicPr>
          <p:cNvPr id="6" name="Picture 5" descr="white room structure2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255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r_structureprimer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87" y="-449199"/>
            <a:ext cx="7718202" cy="998826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743215" y="5618874"/>
            <a:ext cx="383760" cy="1370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209293" y="5801604"/>
            <a:ext cx="706492" cy="1370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12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iteroo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656"/>
            <a:ext cx="9144000" cy="607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57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21403669">
            <a:off x="1601509" y="2074729"/>
            <a:ext cx="822960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800" b="1" dirty="0"/>
              <a:t>“You have to deal with clients and we need that.”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b="1" dirty="0"/>
              <a:t>“The work is actually going to be used for something.”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b="1" dirty="0"/>
              <a:t>“Briefs are more like industry briefs and have realistic deadlines.</a:t>
            </a:r>
            <a:r>
              <a:rPr lang="en-US" sz="1800" b="1" dirty="0" smtClean="0"/>
              <a:t>”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b="1" dirty="0"/>
              <a:t>“We like a full day to get into the swing of things.”</a:t>
            </a:r>
            <a:endParaRPr lang="en-US" sz="1800" dirty="0"/>
          </a:p>
        </p:txBody>
      </p:sp>
      <p:pic>
        <p:nvPicPr>
          <p:cNvPr id="4" name="Picture 3" descr="wr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120" y="4540573"/>
            <a:ext cx="1966104" cy="189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206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43062" y="2792720"/>
            <a:ext cx="7891080" cy="32226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i="1" dirty="0" smtClean="0"/>
              <a:t>Purpose:</a:t>
            </a:r>
          </a:p>
          <a:p>
            <a:r>
              <a:rPr lang="en-US" sz="2400" dirty="0" smtClean="0"/>
              <a:t>to improve sustainable work practices in the community;</a:t>
            </a:r>
          </a:p>
          <a:p>
            <a:r>
              <a:rPr lang="en-US" sz="2400" dirty="0" smtClean="0"/>
              <a:t>to fulfill the </a:t>
            </a:r>
            <a:r>
              <a:rPr lang="en-US" sz="2400" dirty="0" err="1" smtClean="0"/>
              <a:t>organisational</a:t>
            </a:r>
            <a:r>
              <a:rPr lang="en-US" sz="2400" dirty="0" smtClean="0"/>
              <a:t> requirements of stakeholders;</a:t>
            </a:r>
          </a:p>
          <a:p>
            <a:r>
              <a:rPr lang="en-US" sz="2400" dirty="0" smtClean="0"/>
              <a:t>to develop an online course with commercial potential for Northern Sydney Institute.</a:t>
            </a:r>
          </a:p>
        </p:txBody>
      </p:sp>
      <p:pic>
        <p:nvPicPr>
          <p:cNvPr id="5" name="Picture 4" descr="green with env-e 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951" y="267321"/>
            <a:ext cx="2809215" cy="201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5558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een with env-e 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990" y="1786690"/>
            <a:ext cx="2809215" cy="2016137"/>
          </a:xfrm>
          <a:prstGeom prst="rect">
            <a:avLst/>
          </a:prstGeom>
        </p:spPr>
      </p:pic>
      <p:pic>
        <p:nvPicPr>
          <p:cNvPr id="5" name="Picture 4" descr="future green 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52" y="321479"/>
            <a:ext cx="2822301" cy="2714475"/>
          </a:xfrm>
          <a:prstGeom prst="rect">
            <a:avLst/>
          </a:prstGeom>
        </p:spPr>
      </p:pic>
      <p:pic>
        <p:nvPicPr>
          <p:cNvPr id="6" name="Picture 5" descr="wr_log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509" y="2576968"/>
            <a:ext cx="3320558" cy="32063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72416" y="627250"/>
            <a:ext cx="4576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solidFill>
                  <a:srgbClr val="004B86"/>
                </a:solidFill>
                <a:latin typeface="Calibri"/>
                <a:cs typeface="Calibri"/>
              </a:rPr>
              <a:t>A student assessment:</a:t>
            </a:r>
            <a:br>
              <a:rPr lang="en-US" sz="1200" i="1" dirty="0" smtClean="0">
                <a:solidFill>
                  <a:srgbClr val="004B86"/>
                </a:solidFill>
                <a:latin typeface="Calibri"/>
                <a:cs typeface="Calibri"/>
              </a:rPr>
            </a:br>
            <a:r>
              <a:rPr lang="en-US" sz="1200" dirty="0" smtClean="0">
                <a:latin typeface="Calibri"/>
                <a:cs typeface="Calibri"/>
              </a:rPr>
              <a:t>Class pitch to </a:t>
            </a:r>
            <a:r>
              <a:rPr lang="en-US" sz="1200" baseline="0" dirty="0" smtClean="0">
                <a:latin typeface="Calibri"/>
                <a:cs typeface="Calibri"/>
              </a:rPr>
              <a:t>Hornsby Shire Council</a:t>
            </a:r>
          </a:p>
          <a:p>
            <a:r>
              <a:rPr lang="en-US" sz="1100" dirty="0" smtClean="0">
                <a:latin typeface="Calibri"/>
                <a:cs typeface="Calibri"/>
              </a:rPr>
              <a:t>Facilitator </a:t>
            </a:r>
            <a:r>
              <a:rPr lang="en-US" sz="1100" dirty="0">
                <a:latin typeface="Calibri"/>
                <a:cs typeface="Calibri"/>
              </a:rPr>
              <a:t>+</a:t>
            </a:r>
            <a:r>
              <a:rPr lang="en-US" sz="1100" dirty="0" smtClean="0">
                <a:latin typeface="Calibri"/>
                <a:cs typeface="Calibri"/>
              </a:rPr>
              <a:t> creative director</a:t>
            </a:r>
            <a:endParaRPr lang="en-US" sz="1100" baseline="0" dirty="0" smtClean="0">
              <a:latin typeface="Calibri"/>
              <a:cs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9900" y="3846952"/>
            <a:ext cx="321929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i="1" dirty="0" smtClean="0">
                <a:solidFill>
                  <a:srgbClr val="51AD6A"/>
                </a:solidFill>
                <a:latin typeface="Calibri"/>
                <a:cs typeface="Calibri"/>
              </a:rPr>
              <a:t>An e-learning program:</a:t>
            </a:r>
            <a:br>
              <a:rPr lang="en-US" sz="1200" i="1" dirty="0" smtClean="0">
                <a:solidFill>
                  <a:srgbClr val="51AD6A"/>
                </a:solidFill>
                <a:latin typeface="Calibri"/>
                <a:cs typeface="Calibri"/>
              </a:rPr>
            </a:br>
            <a:r>
              <a:rPr lang="en-US" sz="1200" baseline="0" dirty="0" smtClean="0">
                <a:latin typeface="Calibri"/>
                <a:cs typeface="Calibri"/>
              </a:rPr>
              <a:t>NSI project </a:t>
            </a:r>
            <a:r>
              <a:rPr lang="en-US" sz="1200" dirty="0" smtClean="0">
                <a:latin typeface="Calibri"/>
                <a:cs typeface="Calibri"/>
              </a:rPr>
              <a:t>with</a:t>
            </a:r>
            <a:r>
              <a:rPr lang="en-US" sz="1200" baseline="0" dirty="0" smtClean="0">
                <a:latin typeface="Calibri"/>
                <a:cs typeface="Calibri"/>
              </a:rPr>
              <a:t> </a:t>
            </a:r>
            <a:r>
              <a:rPr lang="en-US" sz="1200" baseline="0" dirty="0" err="1" smtClean="0">
                <a:latin typeface="Calibri"/>
                <a:cs typeface="Calibri"/>
              </a:rPr>
              <a:t>Warringah</a:t>
            </a:r>
            <a:r>
              <a:rPr lang="en-US" sz="1200" baseline="0" dirty="0" smtClean="0">
                <a:latin typeface="Calibri"/>
                <a:cs typeface="Calibri"/>
              </a:rPr>
              <a:t> Council</a:t>
            </a:r>
          </a:p>
          <a:p>
            <a:pPr algn="r"/>
            <a:r>
              <a:rPr lang="en-US" sz="1100" baseline="0" dirty="0" smtClean="0">
                <a:latin typeface="Calibri"/>
                <a:cs typeface="Calibri"/>
              </a:rPr>
              <a:t>Program </a:t>
            </a:r>
            <a:r>
              <a:rPr lang="en-US" sz="1100" baseline="0" dirty="0" err="1" smtClean="0">
                <a:latin typeface="Calibri"/>
                <a:cs typeface="Calibri"/>
              </a:rPr>
              <a:t>developmer</a:t>
            </a:r>
            <a:r>
              <a:rPr lang="en-US" sz="1100" baseline="0" dirty="0" smtClean="0">
                <a:latin typeface="Calibri"/>
                <a:cs typeface="Calibri"/>
              </a:rPr>
              <a:t> </a:t>
            </a:r>
            <a:r>
              <a:rPr lang="en-US" sz="1100" dirty="0">
                <a:latin typeface="Calibri"/>
                <a:cs typeface="Calibri"/>
              </a:rPr>
              <a:t>+</a:t>
            </a:r>
            <a:r>
              <a:rPr lang="en-US" sz="1100" baseline="0" dirty="0" smtClean="0">
                <a:latin typeface="Calibri"/>
                <a:cs typeface="Calibri"/>
              </a:rPr>
              <a:t> instructional designer</a:t>
            </a:r>
            <a:endParaRPr lang="en-US" sz="1200" dirty="0"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5427" y="5198400"/>
            <a:ext cx="2716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i="1" baseline="0" dirty="0" smtClean="0">
                <a:solidFill>
                  <a:srgbClr val="CC006A"/>
                </a:solidFill>
                <a:latin typeface="Calibri"/>
                <a:cs typeface="Calibri"/>
              </a:rPr>
              <a:t>An</a:t>
            </a:r>
            <a:r>
              <a:rPr lang="en-US" sz="1200" i="1" dirty="0" smtClean="0">
                <a:solidFill>
                  <a:srgbClr val="CC006A"/>
                </a:solidFill>
                <a:latin typeface="Calibri"/>
                <a:cs typeface="Calibri"/>
              </a:rPr>
              <a:t> innovative learning space:</a:t>
            </a:r>
          </a:p>
          <a:p>
            <a:pPr algn="r"/>
            <a:r>
              <a:rPr lang="en-US" sz="1200" dirty="0" smtClean="0">
                <a:latin typeface="Calibri"/>
                <a:cs typeface="Calibri"/>
              </a:rPr>
              <a:t>Hornsby</a:t>
            </a:r>
            <a:r>
              <a:rPr lang="en-US" sz="1200" baseline="0" dirty="0" smtClean="0">
                <a:latin typeface="Calibri"/>
                <a:cs typeface="Calibri"/>
              </a:rPr>
              <a:t> campus simulated </a:t>
            </a:r>
            <a:r>
              <a:rPr lang="en-US" sz="1200" dirty="0" smtClean="0">
                <a:latin typeface="Calibri"/>
                <a:cs typeface="Calibri"/>
              </a:rPr>
              <a:t>workplace</a:t>
            </a:r>
            <a:endParaRPr lang="en-US" sz="1200" baseline="0" dirty="0" smtClean="0">
              <a:latin typeface="Calibri"/>
              <a:cs typeface="Calibri"/>
            </a:endParaRPr>
          </a:p>
          <a:p>
            <a:pPr algn="r"/>
            <a:r>
              <a:rPr lang="en-US" sz="1100" baseline="0" dirty="0" smtClean="0">
                <a:latin typeface="Calibri"/>
                <a:cs typeface="Calibri"/>
              </a:rPr>
              <a:t>Studio manager </a:t>
            </a:r>
            <a:r>
              <a:rPr lang="en-US" sz="1100" dirty="0">
                <a:latin typeface="Calibri"/>
                <a:cs typeface="Calibri"/>
              </a:rPr>
              <a:t>+</a:t>
            </a:r>
            <a:r>
              <a:rPr lang="en-US" sz="1100" baseline="0" dirty="0" smtClean="0">
                <a:latin typeface="Calibri"/>
                <a:cs typeface="Calibri"/>
              </a:rPr>
              <a:t> team </a:t>
            </a:r>
            <a:r>
              <a:rPr lang="en-US" sz="1100" baseline="0" dirty="0" err="1" smtClean="0">
                <a:latin typeface="Calibri"/>
                <a:cs typeface="Calibri"/>
              </a:rPr>
              <a:t>co-ordinator</a:t>
            </a:r>
            <a:endParaRPr lang="en-US" sz="1100" baseline="0" dirty="0" smtClean="0">
              <a:latin typeface="Calibri"/>
              <a:cs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73707" y="6089893"/>
            <a:ext cx="2385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 smtClean="0"/>
              <a:t>3 projects</a:t>
            </a:r>
          </a:p>
        </p:txBody>
      </p:sp>
    </p:spTree>
    <p:extLst>
      <p:ext uri="{BB962C8B-B14F-4D97-AF65-F5344CB8AC3E}">
        <p14:creationId xmlns:p14="http://schemas.microsoft.com/office/powerpoint/2010/main" val="2293527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een w env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73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nv-e te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2068"/>
            <a:ext cx="9144000" cy="2468042"/>
          </a:xfrm>
          <a:prstGeom prst="rect">
            <a:avLst/>
          </a:prstGeom>
        </p:spPr>
      </p:pic>
      <p:pic>
        <p:nvPicPr>
          <p:cNvPr id="3" name="Picture 2" descr="nsi_tea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145" y="3372530"/>
            <a:ext cx="9279599" cy="2772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243754" y="3359702"/>
            <a:ext cx="9609057" cy="116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42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we_valuesprinciples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78" y="-314372"/>
            <a:ext cx="7362507" cy="1041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083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108" y="2150296"/>
            <a:ext cx="6993579" cy="202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14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4-09-15 at 5.06.3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479" y="176410"/>
            <a:ext cx="3796953" cy="643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073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arry-turn-off-computer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002" y="0"/>
            <a:ext cx="4551998" cy="6858000"/>
          </a:xfrm>
          <a:prstGeom prst="rect">
            <a:avLst/>
          </a:prstGeom>
        </p:spPr>
      </p:pic>
      <p:pic>
        <p:nvPicPr>
          <p:cNvPr id="5" name="Picture 4" descr="gwe_sally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48" y="0"/>
            <a:ext cx="4561404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8606" y="6292160"/>
            <a:ext cx="17979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Out in the paddock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9356" y="6292160"/>
            <a:ext cx="17979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Back at the shack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83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1_s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1736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4-09-15 at 5.04.01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8788"/>
            <a:ext cx="9144000" cy="5345043"/>
          </a:xfrm>
          <a:prstGeom prst="rect">
            <a:avLst/>
          </a:prstGeom>
        </p:spPr>
      </p:pic>
      <p:pic>
        <p:nvPicPr>
          <p:cNvPr id="2" name="surfsound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87559" y="1483626"/>
            <a:ext cx="651400" cy="65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581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4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08KimbrikiCompost.mp4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43075" y="1002553"/>
            <a:ext cx="5657850" cy="4525963"/>
          </a:xfrm>
        </p:spPr>
      </p:pic>
    </p:spTree>
    <p:extLst>
      <p:ext uri="{BB962C8B-B14F-4D97-AF65-F5344CB8AC3E}">
        <p14:creationId xmlns:p14="http://schemas.microsoft.com/office/powerpoint/2010/main" val="3200625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echtrial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8" b="290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03301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0730" y="944281"/>
            <a:ext cx="3233270" cy="53608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/>
              <a:t>s</a:t>
            </a:r>
            <a:r>
              <a:rPr lang="en-US" sz="1800" dirty="0" smtClean="0"/>
              <a:t>ustainability</a:t>
            </a:r>
          </a:p>
          <a:p>
            <a:pPr marL="0" indent="0">
              <a:buNone/>
            </a:pPr>
            <a:r>
              <a:rPr lang="en-US" sz="1800" dirty="0" err="1"/>
              <a:t>c</a:t>
            </a:r>
            <a:r>
              <a:rPr lang="en-US" sz="1800" dirty="0" err="1" smtClean="0"/>
              <a:t>olours</a:t>
            </a:r>
            <a:endParaRPr lang="en-US" sz="1800" dirty="0" smtClean="0"/>
          </a:p>
          <a:p>
            <a:pPr marL="0" indent="0">
              <a:buNone/>
            </a:pPr>
            <a:r>
              <a:rPr lang="en-US" sz="1800" dirty="0"/>
              <a:t>l</a:t>
            </a:r>
            <a:r>
              <a:rPr lang="en-US" sz="1800" dirty="0" smtClean="0"/>
              <a:t>earning</a:t>
            </a:r>
          </a:p>
          <a:p>
            <a:pPr marL="0" indent="0">
              <a:buNone/>
            </a:pPr>
            <a:r>
              <a:rPr lang="en-US" sz="1800" dirty="0"/>
              <a:t>c</a:t>
            </a:r>
            <a:r>
              <a:rPr lang="en-US" sz="1800" dirty="0" smtClean="0"/>
              <a:t>ollaboration</a:t>
            </a:r>
          </a:p>
          <a:p>
            <a:pPr marL="0" indent="0">
              <a:buNone/>
            </a:pPr>
            <a:r>
              <a:rPr lang="en-US" sz="1800" dirty="0"/>
              <a:t>c</a:t>
            </a:r>
            <a:r>
              <a:rPr lang="en-US" sz="1800" dirty="0" smtClean="0"/>
              <a:t>ommunity</a:t>
            </a:r>
          </a:p>
          <a:p>
            <a:pPr marL="0" indent="0">
              <a:buNone/>
            </a:pPr>
            <a:r>
              <a:rPr lang="en-US" sz="1800" dirty="0"/>
              <a:t>c</a:t>
            </a:r>
            <a:r>
              <a:rPr lang="en-US" sz="1800" dirty="0" smtClean="0"/>
              <a:t>reativity</a:t>
            </a:r>
            <a:endParaRPr lang="en-US" sz="1800" dirty="0"/>
          </a:p>
          <a:p>
            <a:pPr marL="0" indent="0">
              <a:buNone/>
            </a:pPr>
            <a:r>
              <a:rPr lang="en-US" sz="1800" dirty="0"/>
              <a:t>d</a:t>
            </a:r>
            <a:r>
              <a:rPr lang="en-US" sz="1800" dirty="0" smtClean="0"/>
              <a:t>esign</a:t>
            </a:r>
            <a:endParaRPr lang="en-US" sz="1800" dirty="0"/>
          </a:p>
          <a:p>
            <a:pPr marL="0" indent="0">
              <a:buNone/>
            </a:pPr>
            <a:r>
              <a:rPr lang="en-US" sz="1800" dirty="0"/>
              <a:t>s</a:t>
            </a:r>
            <a:r>
              <a:rPr lang="en-US" sz="1800" dirty="0" smtClean="0"/>
              <a:t>ystems</a:t>
            </a:r>
          </a:p>
          <a:p>
            <a:pPr marL="0" indent="0">
              <a:buNone/>
            </a:pPr>
            <a:r>
              <a:rPr lang="en-US" sz="1800" dirty="0" smtClean="0"/>
              <a:t>usability</a:t>
            </a:r>
            <a:endParaRPr lang="en-US" sz="1800" dirty="0"/>
          </a:p>
          <a:p>
            <a:pPr marL="0" indent="0">
              <a:buNone/>
            </a:pPr>
            <a:r>
              <a:rPr lang="en-US" sz="1800" dirty="0" smtClean="0"/>
              <a:t>action learning</a:t>
            </a:r>
          </a:p>
          <a:p>
            <a:pPr marL="0" indent="0">
              <a:buNone/>
            </a:pPr>
            <a:r>
              <a:rPr lang="en-US" sz="1800" dirty="0"/>
              <a:t>s</a:t>
            </a:r>
            <a:r>
              <a:rPr lang="en-US" sz="1800" dirty="0" smtClean="0"/>
              <a:t>ociety</a:t>
            </a:r>
          </a:p>
          <a:p>
            <a:pPr marL="0" indent="0">
              <a:buNone/>
            </a:pPr>
            <a:r>
              <a:rPr lang="en-US" sz="1800" dirty="0" smtClean="0"/>
              <a:t>industry</a:t>
            </a:r>
          </a:p>
          <a:p>
            <a:pPr marL="0" indent="0">
              <a:buNone/>
            </a:pPr>
            <a:r>
              <a:rPr lang="en-US" sz="1800" dirty="0" smtClean="0"/>
              <a:t>reflection</a:t>
            </a:r>
          </a:p>
          <a:p>
            <a:pPr marL="0" indent="0">
              <a:buNone/>
            </a:pPr>
            <a:r>
              <a:rPr lang="en-US" sz="1800" dirty="0" smtClean="0"/>
              <a:t>marketing</a:t>
            </a:r>
          </a:p>
          <a:p>
            <a:pPr marL="0" indent="0">
              <a:buNone/>
            </a:pPr>
            <a:r>
              <a:rPr lang="en-US" sz="1800" dirty="0"/>
              <a:t>b</a:t>
            </a:r>
            <a:r>
              <a:rPr lang="en-US" sz="1800" dirty="0" smtClean="0"/>
              <a:t>randing</a:t>
            </a:r>
          </a:p>
          <a:p>
            <a:pPr marL="0" indent="0">
              <a:buNone/>
            </a:pPr>
            <a:r>
              <a:rPr lang="en-US" sz="1800" dirty="0" smtClean="0"/>
              <a:t>meaning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525058" y="971180"/>
            <a:ext cx="3331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t</a:t>
            </a:r>
            <a:r>
              <a:rPr lang="en-US" i="1" dirty="0" smtClean="0"/>
              <a:t>hemes in my practice: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40875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4000"/>
                            </p:stCondLst>
                            <p:childTnLst>
                              <p:par>
                                <p:cTn id="5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6000"/>
                            </p:stCondLst>
                            <p:childTnLst>
                              <p:par>
                                <p:cTn id="6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4-09-13 at 7.11.5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744" y="15200"/>
            <a:ext cx="5908256" cy="3926792"/>
          </a:xfrm>
          <a:prstGeom prst="rect">
            <a:avLst/>
          </a:prstGeom>
        </p:spPr>
      </p:pic>
      <p:pic>
        <p:nvPicPr>
          <p:cNvPr id="6" name="Picture 5" descr="Screen Shot 2014-09-13 at 7.11.2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5918"/>
            <a:ext cx="6451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66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nishe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46" y="941519"/>
            <a:ext cx="7391401" cy="466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899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52587" y="3028861"/>
            <a:ext cx="2689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</a:t>
            </a:r>
            <a:r>
              <a:rPr lang="en-US" dirty="0" smtClean="0">
                <a:solidFill>
                  <a:schemeClr val="bg1"/>
                </a:solidFill>
              </a:rPr>
              <a:t>hanks!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59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04066" y="2814549"/>
            <a:ext cx="8119268" cy="43787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i="1" dirty="0" smtClean="0"/>
              <a:t>Purpose:</a:t>
            </a:r>
          </a:p>
          <a:p>
            <a:r>
              <a:rPr lang="en-US" sz="2400" dirty="0" smtClean="0"/>
              <a:t>to develop a collaborative approach to delivery </a:t>
            </a:r>
            <a:br>
              <a:rPr lang="en-US" sz="2400" dirty="0" smtClean="0"/>
            </a:br>
            <a:r>
              <a:rPr lang="en-US" sz="2400" dirty="0" smtClean="0"/>
              <a:t>and assessment;</a:t>
            </a:r>
          </a:p>
          <a:p>
            <a:r>
              <a:rPr lang="en-US" sz="2400" dirty="0"/>
              <a:t>t</a:t>
            </a:r>
            <a:r>
              <a:rPr lang="en-US" sz="2400" dirty="0" smtClean="0"/>
              <a:t>o engage with a local </a:t>
            </a:r>
            <a:r>
              <a:rPr lang="en-US" sz="2400" dirty="0" err="1" smtClean="0"/>
              <a:t>organisation</a:t>
            </a:r>
            <a:r>
              <a:rPr lang="en-US" sz="2400" dirty="0" smtClean="0"/>
              <a:t>;</a:t>
            </a:r>
          </a:p>
          <a:p>
            <a:r>
              <a:rPr lang="en-US" sz="2400" dirty="0"/>
              <a:t>t</a:t>
            </a:r>
            <a:r>
              <a:rPr lang="en-US" sz="2400" dirty="0" smtClean="0"/>
              <a:t>o produce meaningful work;</a:t>
            </a:r>
          </a:p>
          <a:p>
            <a:r>
              <a:rPr lang="en-US" sz="2400" dirty="0"/>
              <a:t>t</a:t>
            </a:r>
            <a:r>
              <a:rPr lang="en-US" sz="2400" dirty="0" smtClean="0"/>
              <a:t>o promote sustainability;</a:t>
            </a:r>
          </a:p>
          <a:p>
            <a:r>
              <a:rPr lang="en-US" sz="2400" dirty="0"/>
              <a:t>t</a:t>
            </a:r>
            <a:r>
              <a:rPr lang="en-US" sz="2400" dirty="0" smtClean="0"/>
              <a:t>o </a:t>
            </a:r>
            <a:r>
              <a:rPr lang="en-US" sz="2400" dirty="0" err="1" smtClean="0"/>
              <a:t>utilise</a:t>
            </a:r>
            <a:r>
              <a:rPr lang="en-US" sz="2400" dirty="0" smtClean="0"/>
              <a:t> available resources for social benefit.</a:t>
            </a:r>
          </a:p>
          <a:p>
            <a:endParaRPr lang="en-US" sz="2400" dirty="0"/>
          </a:p>
        </p:txBody>
      </p:sp>
      <p:pic>
        <p:nvPicPr>
          <p:cNvPr id="5" name="Picture 4" descr="future green 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624" y="338606"/>
            <a:ext cx="2428710" cy="233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34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uture green 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617" y="5372217"/>
            <a:ext cx="1278012" cy="1229186"/>
          </a:xfrm>
          <a:prstGeom prst="rect">
            <a:avLst/>
          </a:prstGeom>
        </p:spPr>
      </p:pic>
      <p:pic>
        <p:nvPicPr>
          <p:cNvPr id="8" name="Picture 7" descr="future green del and assess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65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uture green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87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uture green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"/>
            <a:ext cx="9156700" cy="686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722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uture green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-1"/>
            <a:ext cx="9131300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161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uturegreen_girl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717" y="152212"/>
            <a:ext cx="6554629" cy="4885199"/>
          </a:xfrm>
          <a:prstGeom prst="rect">
            <a:avLst/>
          </a:prstGeom>
        </p:spPr>
      </p:pic>
      <p:pic>
        <p:nvPicPr>
          <p:cNvPr id="7" name="Picture 6" descr="hsc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27" y="1416128"/>
            <a:ext cx="3399649" cy="522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51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2021</TotalTime>
  <Words>480</Words>
  <Application>Microsoft Macintosh PowerPoint</Application>
  <PresentationFormat>On-screen Show (4:3)</PresentationFormat>
  <Paragraphs>143</Paragraphs>
  <Slides>32</Slides>
  <Notes>20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designatopia</dc:creator>
  <cp:lastModifiedBy>Northern Sydney Institute</cp:lastModifiedBy>
  <cp:revision>50</cp:revision>
  <cp:lastPrinted>2014-09-16T23:44:48Z</cp:lastPrinted>
  <dcterms:created xsi:type="dcterms:W3CDTF">2014-09-13T02:06:31Z</dcterms:created>
  <dcterms:modified xsi:type="dcterms:W3CDTF">2014-09-16T23:50:24Z</dcterms:modified>
</cp:coreProperties>
</file>