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2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70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9144000" cy="6858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4" autoAdjust="0"/>
    <p:restoredTop sz="92905" autoAdjust="0"/>
  </p:normalViewPr>
  <p:slideViewPr>
    <p:cSldViewPr snapToGrid="0" snapToObjects="1">
      <p:cViewPr>
        <p:scale>
          <a:sx n="125" d="100"/>
          <a:sy n="125" d="100"/>
        </p:scale>
        <p:origin x="-1224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C3B95-69A5-1B4E-AEE0-4FDC6022E925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492CF-A470-DD4E-AF57-1C5DB5424A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139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My Psylosophy, and conveying that to the students  A sign on the screen</a:t>
            </a:r>
          </a:p>
          <a:p>
            <a:r>
              <a:rPr lang="en-US" dirty="0" smtClean="0"/>
              <a:t>My presentation is obviously from a humanist perspective of teaching Graphic Design </a:t>
            </a:r>
          </a:p>
          <a:p>
            <a:r>
              <a:rPr lang="en-US" dirty="0" smtClean="0"/>
              <a:t>My YES / No cufflinks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048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Negativland</a:t>
            </a:r>
            <a:r>
              <a:rPr lang="en-US" dirty="0" smtClean="0"/>
              <a:t> image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786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don’t have any work to show but</a:t>
            </a:r>
            <a:r>
              <a:rPr lang="en-US" baseline="0" dirty="0" smtClean="0"/>
              <a:t> it is an interesting example of how you can get through to a student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634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about striving for excellence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28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AC/NC  Our students are competitive and constantly ask what their mark would be.   I use the brain surgery analogy  There is no one size fits all  A mind set can set in</a:t>
            </a:r>
          </a:p>
          <a:p>
            <a:r>
              <a:rPr lang="en-US" dirty="0" smtClean="0"/>
              <a:t>Author Jeanette </a:t>
            </a:r>
            <a:r>
              <a:rPr lang="en-US" dirty="0" err="1" smtClean="0"/>
              <a:t>Winterson</a:t>
            </a:r>
            <a:r>
              <a:rPr lang="en-US" dirty="0" smtClean="0"/>
              <a:t>  (why be happy when you can be normal, and Oranges are not</a:t>
            </a:r>
            <a:r>
              <a:rPr lang="en-US" baseline="0" dirty="0" smtClean="0"/>
              <a:t> the only fruit) </a:t>
            </a:r>
            <a:r>
              <a:rPr lang="en-US" dirty="0" smtClean="0"/>
              <a:t>said The only things really worth trying are the things you think are impossible  </a:t>
            </a:r>
          </a:p>
          <a:p>
            <a:r>
              <a:rPr lang="en-US" dirty="0" smtClean="0"/>
              <a:t>Would Isaac Newton have  bothered to discover the law of gravity if he only needed 50.1%  or Steve Jobs creating his Apple empire.  First Apple logo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907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1975 first Apple logo</a:t>
            </a:r>
          </a:p>
          <a:p>
            <a:r>
              <a:rPr lang="en-US" dirty="0" smtClean="0"/>
              <a:t>I </a:t>
            </a:r>
            <a:r>
              <a:rPr lang="en-US" dirty="0" smtClean="0"/>
              <a:t>wonder </a:t>
            </a:r>
            <a:r>
              <a:rPr lang="en-US" dirty="0" smtClean="0"/>
              <a:t>if Steve Jobs ever </a:t>
            </a:r>
            <a:r>
              <a:rPr lang="en-US" dirty="0" err="1" smtClean="0"/>
              <a:t>realised</a:t>
            </a:r>
            <a:r>
              <a:rPr lang="en-US" dirty="0" smtClean="0"/>
              <a:t> how his company would impact on our lives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742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Todd Sampson CEO of Leo Burnett and </a:t>
            </a:r>
            <a:r>
              <a:rPr lang="en-US" dirty="0" err="1" smtClean="0"/>
              <a:t>Gruen</a:t>
            </a:r>
            <a:r>
              <a:rPr lang="en-US" dirty="0" smtClean="0"/>
              <a:t> panelist  was interviewed on “one + One” talking about his education. QUOTE  Everybody will have one teacher that inspires</a:t>
            </a:r>
            <a:r>
              <a:rPr lang="en-US" baseline="0" dirty="0" smtClean="0"/>
              <a:t> them in their life.</a:t>
            </a:r>
          </a:p>
          <a:p>
            <a:r>
              <a:rPr lang="en-US" baseline="0" dirty="0" smtClean="0"/>
              <a:t>I would like that teacher to be a TAFE teacher!!</a:t>
            </a:r>
          </a:p>
          <a:p>
            <a:r>
              <a:rPr lang="en-US" baseline="0" dirty="0" smtClean="0"/>
              <a:t>I had a TAFE teacher who inspired me to get where I am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069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have to gain the students respect, this comes from knowing your stuff</a:t>
            </a:r>
            <a:r>
              <a:rPr lang="en-US" baseline="0" dirty="0" smtClean="0"/>
              <a:t> and having a sound corporate experience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264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Approach to students – Fairness, consistency, critical not mean, balance   always present a happy demeanor. Students read and respond off your vibe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86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greatest</a:t>
            </a:r>
            <a:r>
              <a:rPr lang="en-US" baseline="0" dirty="0" smtClean="0"/>
              <a:t> gift you can give a student is the ability to be critical and fight for his/her own concepts and to challenge your views on their work</a:t>
            </a:r>
          </a:p>
          <a:p>
            <a:r>
              <a:rPr lang="en-US" baseline="0" dirty="0" smtClean="0"/>
              <a:t>I always ask “WHY”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765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 </a:t>
            </a:r>
            <a:r>
              <a:rPr lang="en-US" smtClean="0"/>
              <a:t>from Central </a:t>
            </a:r>
            <a:r>
              <a:rPr lang="en-US" dirty="0" smtClean="0"/>
              <a:t>Coast not going to the</a:t>
            </a:r>
            <a:r>
              <a:rPr lang="en-US" baseline="0" dirty="0" smtClean="0"/>
              <a:t> city because </a:t>
            </a:r>
            <a:r>
              <a:rPr lang="en-US" baseline="0" dirty="0" err="1" smtClean="0"/>
              <a:t>Yukuza</a:t>
            </a:r>
            <a:r>
              <a:rPr lang="en-US" baseline="0" dirty="0" smtClean="0"/>
              <a:t> are lurking in alleyways ready to rob ad bash you up.</a:t>
            </a:r>
          </a:p>
          <a:p>
            <a:r>
              <a:rPr lang="en-US" baseline="0" dirty="0" smtClean="0"/>
              <a:t>Also  New York experience at Parsons School</a:t>
            </a:r>
          </a:p>
          <a:p>
            <a:r>
              <a:rPr lang="en-US" baseline="0" dirty="0" smtClean="0"/>
              <a:t>Students to gain a frame of reference – </a:t>
            </a:r>
            <a:r>
              <a:rPr lang="en-US" baseline="0" dirty="0" err="1" smtClean="0"/>
              <a:t>Manet</a:t>
            </a:r>
            <a:r>
              <a:rPr lang="en-US" baseline="0" dirty="0" smtClean="0"/>
              <a:t> to </a:t>
            </a:r>
            <a:r>
              <a:rPr lang="en-US" baseline="0" dirty="0" err="1" smtClean="0"/>
              <a:t>Jelna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62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Building a frame of reference – looking outward  – understanding</a:t>
            </a:r>
            <a:r>
              <a:rPr lang="en-US" baseline="0" dirty="0" smtClean="0"/>
              <a:t> how the future is informed by the past</a:t>
            </a:r>
          </a:p>
          <a:p>
            <a:r>
              <a:rPr lang="en-US" baseline="0" dirty="0" smtClean="0"/>
              <a:t>Art directors discussing this concept</a:t>
            </a:r>
          </a:p>
          <a:p>
            <a:r>
              <a:rPr lang="en-US" baseline="0" dirty="0" smtClean="0"/>
              <a:t>Take-away company using Leonardo  </a:t>
            </a:r>
            <a:r>
              <a:rPr lang="en-US" baseline="0" smtClean="0"/>
              <a:t>De Vinci’s  </a:t>
            </a:r>
            <a:r>
              <a:rPr lang="en-US" baseline="0" dirty="0" smtClean="0"/>
              <a:t>the </a:t>
            </a:r>
            <a:r>
              <a:rPr lang="en-US" baseline="0" smtClean="0"/>
              <a:t>Last Supper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177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Just want to spotlight a couple of instances where finding the good in students pays dividends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152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Boxing stuff and</a:t>
            </a:r>
            <a:r>
              <a:rPr lang="en-US" baseline="0" dirty="0" smtClean="0"/>
              <a:t> gradually getting him to create a broader range of work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127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Oliver’s </a:t>
            </a:r>
            <a:r>
              <a:rPr lang="en-US" dirty="0" err="1" smtClean="0"/>
              <a:t>negativland</a:t>
            </a:r>
            <a:r>
              <a:rPr lang="en-US" dirty="0" smtClean="0"/>
              <a:t> images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492CF-A470-DD4E-AF57-1C5DB5424A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95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79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975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29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95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691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75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94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042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072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30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50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79A31-9472-1B4F-A3C1-9377754FDADC}" type="datetimeFigureOut">
              <a:rPr lang="en-US" smtClean="0"/>
              <a:t>10/16/2014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D0CBF-34A6-8A4D-BFDB-5F75681E1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7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3590" y="2529842"/>
            <a:ext cx="5036820" cy="929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4800" b="1" dirty="0" smtClean="0"/>
              <a:t>NOT Myriad PRO</a:t>
            </a:r>
            <a:endParaRPr lang="en-AU" sz="4800" b="1" dirty="0"/>
          </a:p>
        </p:txBody>
      </p:sp>
    </p:spTree>
    <p:extLst>
      <p:ext uri="{BB962C8B-B14F-4D97-AF65-F5344CB8AC3E}">
        <p14:creationId xmlns:p14="http://schemas.microsoft.com/office/powerpoint/2010/main" val="1122032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egativland Article Spread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08" y="3457067"/>
            <a:ext cx="8229600" cy="3037228"/>
          </a:xfrm>
          <a:prstGeom prst="rect">
            <a:avLst/>
          </a:prstGeom>
        </p:spPr>
      </p:pic>
      <p:sp>
        <p:nvSpPr>
          <p:cNvPr id="6" name="Content Placeholder 1"/>
          <p:cNvSpPr txBox="1">
            <a:spLocks/>
          </p:cNvSpPr>
          <p:nvPr/>
        </p:nvSpPr>
        <p:spPr>
          <a:xfrm>
            <a:off x="457200" y="340238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7" name="Content Placeholder 6" descr="Negativlad 1.p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0" b="3840"/>
          <a:stretch>
            <a:fillRect/>
          </a:stretch>
        </p:blipFill>
        <p:spPr>
          <a:xfrm>
            <a:off x="370608" y="614363"/>
            <a:ext cx="8316192" cy="2787650"/>
          </a:xfrm>
        </p:spPr>
      </p:pic>
    </p:spTree>
    <p:extLst>
      <p:ext uri="{BB962C8B-B14F-4D97-AF65-F5344CB8AC3E}">
        <p14:creationId xmlns:p14="http://schemas.microsoft.com/office/powerpoint/2010/main" val="12673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403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61" r="-10861"/>
          <a:stretch>
            <a:fillRect/>
          </a:stretch>
        </p:blipFill>
        <p:spPr>
          <a:xfrm>
            <a:off x="-251598" y="808240"/>
            <a:ext cx="9669630" cy="5317924"/>
          </a:xfrm>
        </p:spPr>
      </p:pic>
    </p:spTree>
    <p:extLst>
      <p:ext uri="{BB962C8B-B14F-4D97-AF65-F5344CB8AC3E}">
        <p14:creationId xmlns:p14="http://schemas.microsoft.com/office/powerpoint/2010/main" val="348527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457200" y="994021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13546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457200" y="994022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8612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582279" y="965155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414445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pple logo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656" r="-83656"/>
          <a:stretch>
            <a:fillRect/>
          </a:stretch>
        </p:blipFill>
        <p:spPr>
          <a:xfrm>
            <a:off x="-279624" y="644666"/>
            <a:ext cx="9967056" cy="5481497"/>
          </a:xfrm>
        </p:spPr>
      </p:pic>
    </p:spTree>
    <p:extLst>
      <p:ext uri="{BB962C8B-B14F-4D97-AF65-F5344CB8AC3E}">
        <p14:creationId xmlns:p14="http://schemas.microsoft.com/office/powerpoint/2010/main" val="63777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457200" y="763096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412858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572658" y="801583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9045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457200" y="119608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86589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457200" y="1061374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70556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457200" y="108061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5586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457200" y="917046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5035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731" y="1505284"/>
            <a:ext cx="2890664" cy="669262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Jalna</a:t>
            </a:r>
            <a:r>
              <a:rPr lang="en-US" sz="1800" dirty="0" smtClean="0"/>
              <a:t> Yoghurt TVC </a:t>
            </a:r>
            <a:r>
              <a:rPr lang="en-US" sz="1800" dirty="0" err="1" smtClean="0"/>
              <a:t>endframe</a:t>
            </a:r>
            <a:endParaRPr lang="en-US" sz="1800" dirty="0"/>
          </a:p>
        </p:txBody>
      </p:sp>
      <p:pic>
        <p:nvPicPr>
          <p:cNvPr id="4" name="Content Placeholder 3" descr="Jeln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" b="828"/>
          <a:stretch>
            <a:fillRect/>
          </a:stretch>
        </p:blipFill>
        <p:spPr>
          <a:xfrm>
            <a:off x="278142" y="2174546"/>
            <a:ext cx="4443875" cy="244396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421876" y="452242"/>
            <a:ext cx="2890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 </a:t>
            </a:r>
            <a:r>
              <a:rPr lang="en-US" sz="1800" dirty="0" err="1" smtClean="0"/>
              <a:t>Edouard</a:t>
            </a:r>
            <a:r>
              <a:rPr lang="en-US" sz="1800" dirty="0" smtClean="0"/>
              <a:t> </a:t>
            </a:r>
            <a:r>
              <a:rPr lang="en-US" sz="1800" dirty="0" err="1" smtClean="0"/>
              <a:t>Manet</a:t>
            </a:r>
            <a:endParaRPr lang="en-US" sz="1800" dirty="0" smtClean="0"/>
          </a:p>
          <a:p>
            <a:r>
              <a:rPr lang="en-US" sz="1800" dirty="0" smtClean="0"/>
              <a:t>Le Dejeuner </a:t>
            </a:r>
            <a:r>
              <a:rPr lang="en-US" sz="1800" dirty="0" err="1" smtClean="0"/>
              <a:t>sur</a:t>
            </a:r>
            <a:r>
              <a:rPr lang="en-US" sz="1800" dirty="0" smtClean="0"/>
              <a:t> </a:t>
            </a:r>
            <a:r>
              <a:rPr lang="en-US" sz="1800" dirty="0" err="1" smtClean="0"/>
              <a:t>l’herbe</a:t>
            </a:r>
            <a:endParaRPr lang="en-US" sz="1800" dirty="0" smtClean="0"/>
          </a:p>
          <a:p>
            <a:r>
              <a:rPr lang="en-US" sz="1200" dirty="0" smtClean="0"/>
              <a:t>The luncheon on the grass</a:t>
            </a:r>
          </a:p>
          <a:p>
            <a:r>
              <a:rPr lang="en-US" sz="1800" dirty="0" smtClean="0"/>
              <a:t>“Le Bain”</a:t>
            </a:r>
            <a:endParaRPr lang="en-US" sz="1800" dirty="0"/>
          </a:p>
        </p:txBody>
      </p:sp>
      <p:pic>
        <p:nvPicPr>
          <p:cNvPr id="6" name="Picture 5" descr="Manet picni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253" y="1599639"/>
            <a:ext cx="3965744" cy="301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2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457200" y="1032509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93743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tle slide.a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1440"/>
          <a:stretch>
            <a:fillRect/>
          </a:stretch>
        </p:blipFill>
        <p:spPr>
          <a:xfrm>
            <a:off x="457200" y="1176837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10189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1&quot;&gt;&lt;object type=&quot;1&quot; unique_id=&quot;10001&quot;&gt;&lt;object type=&quot;2&quot; unique_id=&quot;10002&quot;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 - &amp;quot;Jalna Yoghurt TVC endframe&amp;quot;&quot;/&gt;&lt;property id=&quot;20307&quot; value=&quot;271&quot;/&gt;&lt;/object&gt;&lt;object type=&quot;3&quot; unique_id=&quot;10010&quot;&gt;&lt;property id=&quot;20148&quot; value=&quot;5&quot;/&gt;&lt;property id=&quot;20300&quot; value=&quot;Slide 8&quot;/&gt;&lt;property id=&quot;20307&quot; value=&quot;262&quot;/&gt;&lt;/object&gt;&lt;object type=&quot;3&quot; unique_id=&quot;10011&quot;&gt;&lt;property id=&quot;20148&quot; value=&quot;5&quot;/&gt;&lt;property id=&quot;20300&quot; value=&quot;Slide 9&quot;/&gt;&lt;property id=&quot;20307&quot; value=&quot;263&quot;/&gt;&lt;/object&gt;&lt;object type=&quot;3&quot; unique_id=&quot;10012&quot;&gt;&lt;property id=&quot;20148&quot; value=&quot;5&quot;/&gt;&lt;property id=&quot;20300&quot; value=&quot;Slide 10&quot;/&gt;&lt;property id=&quot;20307&quot; value=&quot;264&quot;/&gt;&lt;/object&gt;&lt;object type=&quot;3&quot; unique_id=&quot;10013&quot;&gt;&lt;property id=&quot;20148&quot; value=&quot;5&quot;/&gt;&lt;property id=&quot;20300&quot; value=&quot;Slide 11&quot;/&gt;&lt;property id=&quot;20307&quot; value=&quot;270&quot;/&gt;&lt;/object&gt;&lt;object type=&quot;3&quot; unique_id=&quot;10014&quot;&gt;&lt;property id=&quot;20148&quot; value=&quot;5&quot;/&gt;&lt;property id=&quot;20300&quot; value=&quot;Slide 12&quot;/&gt;&lt;property id=&quot;20307&quot; value=&quot;265&quot;/&gt;&lt;/object&gt;&lt;object type=&quot;3&quot; unique_id=&quot;10015&quot;&gt;&lt;property id=&quot;20148&quot; value=&quot;5&quot;/&gt;&lt;property id=&quot;20300&quot; value=&quot;Slide 13&quot;/&gt;&lt;property id=&quot;20307&quot; value=&quot;266&quot;/&gt;&lt;/object&gt;&lt;object type=&quot;3&quot; unique_id=&quot;10016&quot;&gt;&lt;property id=&quot;20148&quot; value=&quot;5&quot;/&gt;&lt;property id=&quot;20300&quot; value=&quot;Slide 14&quot;/&gt;&lt;property id=&quot;20307&quot; value=&quot;267&quot;/&gt;&lt;/object&gt;&lt;object type=&quot;3&quot; unique_id=&quot;10017&quot;&gt;&lt;property id=&quot;20148&quot; value=&quot;5&quot;/&gt;&lt;property id=&quot;20300&quot; value=&quot;Slide 15&quot;/&gt;&lt;property id=&quot;20307&quot; value=&quot;268&quot;/&gt;&lt;/object&gt;&lt;object type=&quot;3&quot; unique_id=&quot;10018&quot;&gt;&lt;property id=&quot;20148&quot; value=&quot;5&quot;/&gt;&lt;property id=&quot;20300&quot; value=&quot;Slide 16&quot;/&gt;&lt;property id=&quot;20307&quot; value=&quot;269&quot;/&gt;&lt;/object&gt;&lt;object type=&quot;3&quot; unique_id=&quot;10073&quot;&gt;&lt;property id=&quot;20148&quot; value=&quot;5&quot;/&gt;&lt;property id=&quot;20300&quot; value=&quot;Slide 1&quot;/&gt;&lt;property id=&quot;20307&quot; value=&quot;272&quot;/&gt;&lt;/object&gt;&lt;/object&gt;&lt;object type=&quot;8&quot; unique_id=&quot;1003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460</Words>
  <Application>Microsoft Office PowerPoint</Application>
  <PresentationFormat>On-screen Show (4:3)</PresentationFormat>
  <Paragraphs>48</Paragraphs>
  <Slides>16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Jalna Yoghurt TVC endframe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ICT Services Unit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Northern Sydney Institute</dc:creator>
  <cp:lastModifiedBy>Bartolo, David</cp:lastModifiedBy>
  <cp:revision>33</cp:revision>
  <cp:lastPrinted>2014-08-22T10:56:19Z</cp:lastPrinted>
  <dcterms:created xsi:type="dcterms:W3CDTF">2014-08-17T02:28:31Z</dcterms:created>
  <dcterms:modified xsi:type="dcterms:W3CDTF">2014-10-16T03:24:59Z</dcterms:modified>
</cp:coreProperties>
</file>